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96" r:id="rId2"/>
    <p:sldMasterId id="2147483817" r:id="rId3"/>
    <p:sldMasterId id="2147483832" r:id="rId4"/>
    <p:sldMasterId id="2147483858" r:id="rId5"/>
  </p:sldMasterIdLst>
  <p:notesMasterIdLst>
    <p:notesMasterId r:id="rId17"/>
  </p:notesMasterIdLst>
  <p:handoutMasterIdLst>
    <p:handoutMasterId r:id="rId18"/>
  </p:handoutMasterIdLst>
  <p:sldIdLst>
    <p:sldId id="2076138264" r:id="rId6"/>
    <p:sldId id="2076138281" r:id="rId7"/>
    <p:sldId id="2076138266" r:id="rId8"/>
    <p:sldId id="2076138267" r:id="rId9"/>
    <p:sldId id="2076138268" r:id="rId10"/>
    <p:sldId id="2076138269" r:id="rId11"/>
    <p:sldId id="2076138270" r:id="rId12"/>
    <p:sldId id="2076138271" r:id="rId13"/>
    <p:sldId id="2076138272" r:id="rId14"/>
    <p:sldId id="2076138273" r:id="rId15"/>
    <p:sldId id="2076138274" r:id="rId16"/>
  </p:sldIdLst>
  <p:sldSz cx="9906000" cy="6858000" type="A4"/>
  <p:notesSz cx="6797675" cy="987425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mer Yang" initials="S.Y." lastIdx="0" clrIdx="0">
    <p:extLst>
      <p:ext uri="{19B8F6BF-5375-455C-9EA6-DF929625EA0E}">
        <p15:presenceInfo xmlns:p15="http://schemas.microsoft.com/office/powerpoint/2012/main" userId="Summer Y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00"/>
    <a:srgbClr val="00B050"/>
    <a:srgbClr val="0099CC"/>
    <a:srgbClr val="0303FF"/>
    <a:srgbClr val="FFC000"/>
    <a:srgbClr val="4F81BD"/>
    <a:srgbClr val="D9D9D9"/>
    <a:srgbClr val="FF9900"/>
    <a:srgbClr val="BB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93681" autoAdjust="0"/>
  </p:normalViewPr>
  <p:slideViewPr>
    <p:cSldViewPr snapToGrid="0">
      <p:cViewPr varScale="1">
        <p:scale>
          <a:sx n="58" d="100"/>
          <a:sy n="58" d="100"/>
        </p:scale>
        <p:origin x="1256" y="48"/>
      </p:cViewPr>
      <p:guideLst>
        <p:guide orient="horz" pos="3566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-1902" y="-102"/>
      </p:cViewPr>
      <p:guideLst>
        <p:guide orient="horz" pos="3110"/>
        <p:guide pos="2142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t" anchorCtr="0" compatLnSpc="1">
            <a:prstTxWarp prst="textNoShape">
              <a:avLst/>
            </a:prstTxWarp>
          </a:bodyPr>
          <a:lstStyle>
            <a:lvl1pPr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7363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b" anchorCtr="0" compatLnSpc="1">
            <a:prstTxWarp prst="textNoShape">
              <a:avLst/>
            </a:prstTxWarp>
          </a:bodyPr>
          <a:lstStyle>
            <a:lvl1pPr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7363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fld id="{9F78DE2B-4A9B-414A-B380-93A52F2F85A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3067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t" anchorCtr="0" compatLnSpc="1">
            <a:prstTxWarp prst="textNoShape">
              <a:avLst/>
            </a:prstTxWarp>
          </a:bodyPr>
          <a:lstStyle>
            <a:lvl1pPr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8663" y="742950"/>
            <a:ext cx="5345112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2650"/>
            <a:ext cx="543877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63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b" anchorCtr="0" compatLnSpc="1">
            <a:prstTxWarp prst="textNoShape">
              <a:avLst/>
            </a:prstTxWarp>
          </a:bodyPr>
          <a:lstStyle>
            <a:lvl1pPr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7363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fld id="{456A2517-4CE0-4751-AD53-70473A2083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37905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大地的絕對參考點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6A2517-4CE0-4751-AD53-70473A20835B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080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大地的絕對參考點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6A2517-4CE0-4751-AD53-70473A20835B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320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847" y="-27384"/>
            <a:ext cx="9906000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itri_EL_C_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50"/>
          <a:stretch>
            <a:fillRect/>
          </a:stretch>
        </p:blipFill>
        <p:spPr bwMode="auto">
          <a:xfrm>
            <a:off x="724033" y="568325"/>
            <a:ext cx="216177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79066" y="2338389"/>
            <a:ext cx="8420100" cy="765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79066" y="3598863"/>
            <a:ext cx="7470775" cy="9144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53269" y="4886325"/>
            <a:ext cx="2311400" cy="476250"/>
          </a:xfrm>
          <a:prstGeom prst="rect">
            <a:avLst/>
          </a:prstGeom>
        </p:spPr>
        <p:txBody>
          <a:bodyPr anchor="t"/>
          <a:lstStyle>
            <a:lvl1pPr>
              <a:defRPr sz="1400"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405188" y="6381750"/>
            <a:ext cx="3136900" cy="476250"/>
          </a:xfrm>
          <a:prstGeom prst="rect">
            <a:avLst/>
          </a:prstGeom>
        </p:spPr>
        <p:txBody>
          <a:bodyPr anchor="t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TW" b="0">
              <a:solidFill>
                <a:prstClr val="white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</p:spPr>
        <p:txBody>
          <a:bodyPr anchor="t"/>
          <a:lstStyle>
            <a:lvl1pPr fontAlgn="base">
              <a:defRPr/>
            </a:lvl1pPr>
          </a:lstStyle>
          <a:p>
            <a:pPr>
              <a:defRPr/>
            </a:pPr>
            <a:fld id="{0C36FFF8-C681-4496-B3F9-4CEE386DF600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  <p:pic>
        <p:nvPicPr>
          <p:cNvPr id="9" name="Picture 2" descr="https://cip.itri.org.tw/secure/TXT/RESTRICTED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5381" y="79376"/>
            <a:ext cx="1361672" cy="51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71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9A564-4E2A-40AD-AF6D-E3EE61376B7F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5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E0DD3-ED66-4EF0-894A-9D46132632A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822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7340" y="1412875"/>
            <a:ext cx="444738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19820" y="1412875"/>
            <a:ext cx="444910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AB701-069F-484A-8FED-EA0F815ED72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93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11203-5BEF-4C74-ABE6-3255DB3D07A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72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40178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40990-3E53-43AA-8F2A-AA6541E8C9C9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909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00371" y="331789"/>
            <a:ext cx="6103540" cy="7191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07340" y="1412875"/>
            <a:ext cx="9061582" cy="4757738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8787D-B4EC-4AB4-A981-6CF6F5A7541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622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2"/>
          <p:cNvSpPr>
            <a:spLocks noChangeArrowheads="1"/>
          </p:cNvSpPr>
          <p:nvPr userDrawn="1"/>
        </p:nvSpPr>
        <p:spPr bwMode="auto">
          <a:xfrm>
            <a:off x="-1" y="6618288"/>
            <a:ext cx="9906000" cy="239712"/>
          </a:xfrm>
          <a:prstGeom prst="rect">
            <a:avLst/>
          </a:prstGeom>
          <a:solidFill>
            <a:srgbClr val="00B2B3"/>
          </a:solidFill>
          <a:ln>
            <a:noFill/>
          </a:ln>
        </p:spPr>
        <p:txBody>
          <a:bodyPr wrap="none"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grpSp>
        <p:nvGrpSpPr>
          <p:cNvPr id="3" name="群組 2"/>
          <p:cNvGrpSpPr/>
          <p:nvPr userDrawn="1"/>
        </p:nvGrpSpPr>
        <p:grpSpPr>
          <a:xfrm>
            <a:off x="8185350" y="0"/>
            <a:ext cx="1720650" cy="6858000"/>
            <a:chOff x="10074276" y="0"/>
            <a:chExt cx="2117723" cy="6858000"/>
          </a:xfrm>
        </p:grpSpPr>
        <p:pic>
          <p:nvPicPr>
            <p:cNvPr id="15" name="圖片 14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4276" y="0"/>
              <a:ext cx="2117723" cy="6858000"/>
            </a:xfrm>
            <a:prstGeom prst="rect">
              <a:avLst/>
            </a:prstGeom>
          </p:spPr>
        </p:pic>
        <p:pic>
          <p:nvPicPr>
            <p:cNvPr id="16" name="圖片 16" descr="氣球.gi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3173" y="660401"/>
              <a:ext cx="1436687" cy="159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2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79817" y="2584704"/>
            <a:ext cx="5359303" cy="1219201"/>
          </a:xfrm>
        </p:spPr>
        <p:txBody>
          <a:bodyPr anchor="t" anchorCtr="0"/>
          <a:lstStyle>
            <a:lvl1pPr>
              <a:defRPr sz="3575" b="1" i="0">
                <a:solidFill>
                  <a:srgbClr val="00B2B3"/>
                </a:solidFill>
              </a:defRPr>
            </a:lvl1pPr>
          </a:lstStyle>
          <a:p>
            <a:r>
              <a:rPr lang="zh-TW" altLang="en-US" dirty="0"/>
              <a:t>簡報標題</a:t>
            </a:r>
          </a:p>
        </p:txBody>
      </p:sp>
      <p:sp>
        <p:nvSpPr>
          <p:cNvPr id="14" name="Rectangle 2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93705" y="5059680"/>
            <a:ext cx="5501334" cy="755904"/>
          </a:xfrm>
        </p:spPr>
        <p:txBody>
          <a:bodyPr anchor="b" anchorCtr="0"/>
          <a:lstStyle>
            <a:lvl1pPr marL="0" indent="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sz="1625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zh-TW" altLang="en-US" sz="1625" dirty="0"/>
              <a:t>簡報單位 簡報人名稱</a:t>
            </a:r>
            <a:r>
              <a:rPr lang="en-US" altLang="zh-TW" sz="1625" dirty="0"/>
              <a:t> </a:t>
            </a:r>
            <a:r>
              <a:rPr lang="zh-TW" altLang="en-US" sz="1625" dirty="0"/>
              <a:t>職稱</a:t>
            </a:r>
            <a:endParaRPr lang="en-US" altLang="zh-TW" sz="1625" dirty="0"/>
          </a:p>
        </p:txBody>
      </p:sp>
      <p:sp>
        <p:nvSpPr>
          <p:cNvPr id="17" name="投影片編號版面配置區 3"/>
          <p:cNvSpPr>
            <a:spLocks noGrp="1"/>
          </p:cNvSpPr>
          <p:nvPr>
            <p:ph type="sldNum" sz="quarter" idx="11"/>
          </p:nvPr>
        </p:nvSpPr>
        <p:spPr>
          <a:xfrm>
            <a:off x="9437031" y="6619876"/>
            <a:ext cx="464344" cy="238125"/>
          </a:xfrm>
        </p:spPr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文字版面配置區 8"/>
          <p:cNvSpPr>
            <a:spLocks noGrp="1"/>
          </p:cNvSpPr>
          <p:nvPr>
            <p:ph type="body" sz="quarter" idx="12" hasCustomPrompt="1"/>
          </p:nvPr>
        </p:nvSpPr>
        <p:spPr>
          <a:xfrm>
            <a:off x="693705" y="5902263"/>
            <a:ext cx="2265740" cy="432303"/>
          </a:xfrm>
        </p:spPr>
        <p:txBody>
          <a:bodyPr/>
          <a:lstStyle>
            <a:lvl1pPr marL="0" indent="0">
              <a:buNone/>
              <a:defRPr sz="1300"/>
            </a:lvl1pPr>
          </a:lstStyle>
          <a:p>
            <a:pPr lvl="0"/>
            <a:r>
              <a:rPr lang="zh-TW" altLang="en-US" dirty="0"/>
              <a:t>簡報日期</a:t>
            </a:r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9094" y="254787"/>
            <a:ext cx="554721" cy="31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48"/>
          <p:cNvSpPr txBox="1">
            <a:spLocks noChangeArrowheads="1"/>
          </p:cNvSpPr>
          <p:nvPr userDrawn="1"/>
        </p:nvSpPr>
        <p:spPr bwMode="auto">
          <a:xfrm>
            <a:off x="-9344" y="6610192"/>
            <a:ext cx="5786554" cy="21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l"/>
            <a:r>
              <a:rPr lang="zh-TW" altLang="en-US" sz="813" dirty="0">
                <a:solidFill>
                  <a:schemeClr val="bg1"/>
                </a:solidFill>
                <a:latin typeface="+mj-ea"/>
                <a:ea typeface="+mj-ea"/>
              </a:rPr>
              <a:t>工業技術研究院機密資料 禁止複製、轉載、外流 </a:t>
            </a:r>
            <a:r>
              <a:rPr lang="en-US" altLang="zh-TW" sz="813" dirty="0">
                <a:solidFill>
                  <a:schemeClr val="bg1"/>
                </a:solidFill>
                <a:latin typeface="+mj-ea"/>
                <a:ea typeface="+mj-ea"/>
              </a:rPr>
              <a:t>ITRI CONFIDENTIAL DOCUMENT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46152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8421" y="189609"/>
            <a:ext cx="8974812" cy="941580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E631C14-C4B3-407A-ABD1-0F89BCD3A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37031" y="6619876"/>
            <a:ext cx="464344" cy="238125"/>
          </a:xfrm>
        </p:spPr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039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1" y="1439864"/>
            <a:ext cx="6484974" cy="47577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圖片版面配置區 2"/>
          <p:cNvSpPr>
            <a:spLocks noGrp="1"/>
          </p:cNvSpPr>
          <p:nvPr>
            <p:ph type="pic" idx="11"/>
          </p:nvPr>
        </p:nvSpPr>
        <p:spPr>
          <a:xfrm>
            <a:off x="7170332" y="1439864"/>
            <a:ext cx="2292902" cy="4757737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6086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1" y="1439865"/>
            <a:ext cx="8967932" cy="28556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圖片版面配置區 2"/>
          <p:cNvSpPr>
            <a:spLocks noGrp="1"/>
          </p:cNvSpPr>
          <p:nvPr>
            <p:ph type="pic" idx="11"/>
          </p:nvPr>
        </p:nvSpPr>
        <p:spPr>
          <a:xfrm>
            <a:off x="495301" y="4444409"/>
            <a:ext cx="8967933" cy="1753192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5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9A564-4E2A-40AD-AF6D-E3EE61376B7F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23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1" name="標題 1"/>
          <p:cNvSpPr>
            <a:spLocks noGrp="1"/>
          </p:cNvSpPr>
          <p:nvPr>
            <p:ph type="ctrTitle"/>
          </p:nvPr>
        </p:nvSpPr>
        <p:spPr>
          <a:xfrm>
            <a:off x="1766663" y="2564904"/>
            <a:ext cx="6315075" cy="1035546"/>
          </a:xfrm>
        </p:spPr>
        <p:txBody>
          <a:bodyPr anchor="t" anchorCtr="0">
            <a:noAutofit/>
          </a:bodyPr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副標題 2"/>
          <p:cNvSpPr>
            <a:spLocks noGrp="1"/>
          </p:cNvSpPr>
          <p:nvPr>
            <p:ph type="subTitle" idx="1"/>
          </p:nvPr>
        </p:nvSpPr>
        <p:spPr>
          <a:xfrm>
            <a:off x="2323876" y="3886200"/>
            <a:ext cx="520065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1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163131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1625"/>
            </a:lvl1pPr>
            <a:lvl2pPr marL="371475" indent="0">
              <a:buNone/>
              <a:defRPr sz="1463"/>
            </a:lvl2pPr>
            <a:lvl3pPr marL="742950" indent="0">
              <a:buNone/>
              <a:defRPr sz="1300"/>
            </a:lvl3pPr>
            <a:lvl4pPr marL="1114425" indent="0">
              <a:buNone/>
              <a:defRPr sz="1138"/>
            </a:lvl4pPr>
            <a:lvl5pPr marL="1485900" indent="0">
              <a:buNone/>
              <a:defRPr sz="1138"/>
            </a:lvl5pPr>
            <a:lvl6pPr marL="1857375" indent="0">
              <a:buNone/>
              <a:defRPr sz="1138"/>
            </a:lvl6pPr>
            <a:lvl7pPr marL="2228850" indent="0">
              <a:buNone/>
              <a:defRPr sz="1138"/>
            </a:lvl7pPr>
            <a:lvl8pPr marL="2600325" indent="0">
              <a:buNone/>
              <a:defRPr sz="1138"/>
            </a:lvl8pPr>
            <a:lvl9pPr marL="2971800" indent="0">
              <a:buNone/>
              <a:defRPr sz="1138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8322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2" y="1439864"/>
            <a:ext cx="4447381" cy="475773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7783" y="1439864"/>
            <a:ext cx="4449101" cy="475773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6927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89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89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4461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28463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2277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2971" y="273054"/>
            <a:ext cx="5537729" cy="5853113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006" cy="4691063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05047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7657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8902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290200" y="425302"/>
            <a:ext cx="2266686" cy="566597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88424" y="425302"/>
            <a:ext cx="6636676" cy="5665973"/>
          </a:xfrm>
        </p:spPr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554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E0DD3-ED66-4EF0-894A-9D46132632A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45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itri_CEL_A_W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616" y="528639"/>
            <a:ext cx="3606404" cy="10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7" descr="E版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3562" y="4110038"/>
            <a:ext cx="2992438" cy="27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1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779066" y="2338389"/>
            <a:ext cx="8420100" cy="76517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0742" name="Rectangle 22"/>
          <p:cNvSpPr>
            <a:spLocks noGrp="1" noChangeArrowheads="1"/>
          </p:cNvSpPr>
          <p:nvPr>
            <p:ph type="subTitle" idx="1"/>
          </p:nvPr>
        </p:nvSpPr>
        <p:spPr>
          <a:xfrm>
            <a:off x="779067" y="3598863"/>
            <a:ext cx="7598040" cy="9144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779066" y="5037138"/>
            <a:ext cx="2311400" cy="476250"/>
          </a:xfrm>
          <a:prstGeom prst="rect">
            <a:avLst/>
          </a:prstGeom>
        </p:spPr>
        <p:txBody>
          <a:bodyPr anchor="t"/>
          <a:lstStyle>
            <a:lvl1pPr>
              <a:defRPr sz="140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405188" y="6381750"/>
            <a:ext cx="3136900" cy="476250"/>
          </a:xfrm>
          <a:prstGeom prst="rect">
            <a:avLst/>
          </a:prstGeom>
        </p:spPr>
        <p:txBody>
          <a:bodyPr anchor="t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" name="Rectangle 42"/>
          <p:cNvSpPr>
            <a:spLocks noChangeArrowheads="1"/>
          </p:cNvSpPr>
          <p:nvPr userDrawn="1"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B2B3"/>
          </a:solidFill>
          <a:ln>
            <a:noFill/>
          </a:ln>
        </p:spPr>
        <p:txBody>
          <a:bodyPr wrap="none"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eaLnBrk="1" hangingPunct="1">
              <a:defRPr/>
            </a:pPr>
            <a:endParaRPr lang="zh-TW" altLang="en-US" sz="1400"/>
          </a:p>
        </p:txBody>
      </p:sp>
      <p:sp>
        <p:nvSpPr>
          <p:cNvPr id="10" name="Text Box 48"/>
          <p:cNvSpPr txBox="1">
            <a:spLocks noChangeArrowheads="1"/>
          </p:cNvSpPr>
          <p:nvPr userDrawn="1"/>
        </p:nvSpPr>
        <p:spPr bwMode="auto">
          <a:xfrm>
            <a:off x="0" y="6624638"/>
            <a:ext cx="75391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l"/>
            <a:r>
              <a:rPr kumimoji="1" lang="zh-TW" altLang="en-US" sz="900" b="0" i="0" u="none" strike="noStrike" kern="1200" cap="none" dirty="0">
                <a:solidFill>
                  <a:schemeClr val="bg1"/>
                </a:solidFill>
                <a:latin typeface="+mj-ea"/>
                <a:ea typeface="新細明體" panose="02020500000000000000" pitchFamily="18" charset="-120"/>
                <a:cs typeface="+mn-cs"/>
                <a:sym typeface="Arial"/>
              </a:rPr>
              <a:t>工業技術研究院機密資料 禁止複製、轉載、外流 </a:t>
            </a:r>
            <a:r>
              <a:rPr kumimoji="1" lang="en-US" altLang="zh-TW" sz="900" b="0" i="0" u="none" strike="noStrike" kern="1200" cap="none" dirty="0">
                <a:solidFill>
                  <a:schemeClr val="bg1"/>
                </a:solidFill>
                <a:latin typeface="+mj-ea"/>
                <a:ea typeface="新細明體" panose="02020500000000000000" pitchFamily="18" charset="-120"/>
                <a:cs typeface="+mn-cs"/>
                <a:sym typeface="Arial"/>
              </a:rPr>
              <a:t>ITRI CONFIDENTIAL DOCUMENT DO NOT COPY OR DISTRIBUTE</a:t>
            </a:r>
          </a:p>
        </p:txBody>
      </p:sp>
      <p:sp>
        <p:nvSpPr>
          <p:cNvPr id="11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6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12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D13FECD4-41AF-4443-BCF4-D4DDF02EF53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F3F17F9-79EC-498F-9A93-3FD5DD7D71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8115" y="187327"/>
            <a:ext cx="81752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36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8421" y="0"/>
            <a:ext cx="9066742" cy="12065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1439864"/>
            <a:ext cx="9061583" cy="4757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F97F5-4BC3-41F1-B66F-60A54547AA9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6688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40125-6F15-4552-BA9C-E8F014C1B0D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28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8421" y="0"/>
            <a:ext cx="9066742" cy="12065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1" y="1439864"/>
            <a:ext cx="4447381" cy="47577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7782" y="1439864"/>
            <a:ext cx="4449102" cy="47577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7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C0E3F-9E47-43DF-92FE-1CE651F4E6C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920018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E56EF-DA1A-422A-B5E5-068FC7C8B87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1975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8421" y="0"/>
            <a:ext cx="9066742" cy="12065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2A720-652E-41CC-9DB2-1E782C89C31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4791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sz="quarter" idx="13"/>
          </p:nvPr>
        </p:nvSpPr>
        <p:spPr>
          <a:xfrm>
            <a:off x="4872170" y="6777038"/>
            <a:ext cx="9906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4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5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7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A5376-84DF-44B9-84C8-BC627313A86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88398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7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F9104-B4DC-48EE-A2B3-9F59D270F0C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25463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7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07C82-A38C-4614-A18E-0FC8ABFA597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01196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8421" y="0"/>
            <a:ext cx="9066742" cy="12065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0" y="1439864"/>
            <a:ext cx="9061583" cy="47577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7F366-3D45-49A5-ACB2-AA54379F2A7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5944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7340" y="1412875"/>
            <a:ext cx="444738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19820" y="1412875"/>
            <a:ext cx="444910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AB701-069F-484A-8FED-EA0F815ED72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136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290198" y="0"/>
            <a:ext cx="2266685" cy="6197600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88421" y="0"/>
            <a:ext cx="6636677" cy="6197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4855E-AFC9-4190-A078-DD4037710B1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066125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icture with Caption">
    <p:bg>
      <p:bgPr>
        <a:solidFill>
          <a:srgbClr val="44B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" y="156480"/>
            <a:ext cx="9905999" cy="3526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defTabSz="342900">
              <a:lnSpc>
                <a:spcPct val="120000"/>
              </a:lnSpc>
            </a:pPr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" y="4601982"/>
            <a:ext cx="2401908" cy="2264333"/>
          </a:xfrm>
          <a:prstGeom prst="rect">
            <a:avLst/>
          </a:prstGeom>
          <a:blipFill dpi="0" rotWithShape="1">
            <a:blip r:embed="rId2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677150" y="6555133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19CE0B-F3C0-4DD4-926C-69776D4E08E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36999"/>
            <a:ext cx="9906000" cy="6000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</p:spTree>
    <p:extLst>
      <p:ext uri="{BB962C8B-B14F-4D97-AF65-F5344CB8AC3E}">
        <p14:creationId xmlns:p14="http://schemas.microsoft.com/office/powerpoint/2010/main" val="12956255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7" y="-27384"/>
            <a:ext cx="9906000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itri_EL_C_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0"/>
          <a:stretch>
            <a:fillRect/>
          </a:stretch>
        </p:blipFill>
        <p:spPr bwMode="auto">
          <a:xfrm>
            <a:off x="724033" y="568325"/>
            <a:ext cx="216177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79066" y="2338389"/>
            <a:ext cx="8420100" cy="765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79066" y="3598863"/>
            <a:ext cx="7470775" cy="9144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53269" y="4886325"/>
            <a:ext cx="2311400" cy="476250"/>
          </a:xfrm>
          <a:prstGeom prst="rect">
            <a:avLst/>
          </a:prstGeom>
        </p:spPr>
        <p:txBody>
          <a:bodyPr anchor="t"/>
          <a:lstStyle>
            <a:lvl1pPr>
              <a:defRPr sz="1400"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405188" y="6381750"/>
            <a:ext cx="3136900" cy="476250"/>
          </a:xfrm>
          <a:prstGeom prst="rect">
            <a:avLst/>
          </a:prstGeom>
        </p:spPr>
        <p:txBody>
          <a:bodyPr anchor="t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TW" b="0">
              <a:solidFill>
                <a:prstClr val="white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</p:spPr>
        <p:txBody>
          <a:bodyPr anchor="t"/>
          <a:lstStyle>
            <a:lvl1pPr fontAlgn="base">
              <a:defRPr/>
            </a:lvl1pPr>
          </a:lstStyle>
          <a:p>
            <a:pPr>
              <a:defRPr/>
            </a:pPr>
            <a:fld id="{0C36FFF8-C681-4496-B3F9-4CEE386DF600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  <p:pic>
        <p:nvPicPr>
          <p:cNvPr id="9" name="Picture 2" descr="https://cip.itri.org.tw/secure/TXT/RESTRICTED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81" y="79376"/>
            <a:ext cx="1361672" cy="51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3885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9A564-4E2A-40AD-AF6D-E3EE61376B7F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8507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E0DD3-ED66-4EF0-894A-9D46132632A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387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7340" y="1412875"/>
            <a:ext cx="444738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19820" y="1412875"/>
            <a:ext cx="444910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AB701-069F-484A-8FED-EA0F815ED72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89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11203-5BEF-4C74-ABE6-3255DB3D07A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036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40990-3E53-43AA-8F2A-AA6541E8C9C9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783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00371" y="331789"/>
            <a:ext cx="6103540" cy="7191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07340" y="1412875"/>
            <a:ext cx="9061582" cy="4757738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8787D-B4EC-4AB4-A981-6CF6F5A7541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523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009BFB-6064-4501-B484-97C1C995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7970-ABDD-4ECA-B332-B3136CB2AE1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EFF43F-9E10-44B9-887C-71A4EBAF507B}"/>
              </a:ext>
            </a:extLst>
          </p:cNvPr>
          <p:cNvSpPr/>
          <p:nvPr userDrawn="1"/>
        </p:nvSpPr>
        <p:spPr>
          <a:xfrm>
            <a:off x="-25042" y="724345"/>
            <a:ext cx="4649599" cy="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5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48ABCB5-F67C-431F-9940-B7FFE98ECC3F}"/>
              </a:ext>
            </a:extLst>
          </p:cNvPr>
          <p:cNvCxnSpPr>
            <a:cxnSpLocks/>
          </p:cNvCxnSpPr>
          <p:nvPr userDrawn="1"/>
        </p:nvCxnSpPr>
        <p:spPr>
          <a:xfrm>
            <a:off x="591522" y="-30695"/>
            <a:ext cx="0" cy="7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" y="53773"/>
            <a:ext cx="543819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8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11203-5BEF-4C74-ABE6-3255DB3D07A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4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40990-3E53-43AA-8F2A-AA6541E8C9C9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7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00371" y="331789"/>
            <a:ext cx="6103540" cy="7191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07340" y="1412875"/>
            <a:ext cx="9061582" cy="4757738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8787D-B4EC-4AB4-A981-6CF6F5A7541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1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009BFB-6064-4501-B484-97C1C995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7970-ABDD-4ECA-B332-B3136CB2AE1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EFF43F-9E10-44B9-887C-71A4EBAF507B}"/>
              </a:ext>
            </a:extLst>
          </p:cNvPr>
          <p:cNvSpPr/>
          <p:nvPr userDrawn="1"/>
        </p:nvSpPr>
        <p:spPr>
          <a:xfrm>
            <a:off x="-25042" y="724345"/>
            <a:ext cx="4649599" cy="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5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48ABCB5-F67C-431F-9940-B7FFE98ECC3F}"/>
              </a:ext>
            </a:extLst>
          </p:cNvPr>
          <p:cNvCxnSpPr>
            <a:cxnSpLocks/>
          </p:cNvCxnSpPr>
          <p:nvPr userDrawn="1"/>
        </p:nvCxnSpPr>
        <p:spPr>
          <a:xfrm>
            <a:off x="591522" y="-30695"/>
            <a:ext cx="0" cy="7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61" y="53773"/>
            <a:ext cx="543819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1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847" y="-27384"/>
            <a:ext cx="9906000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itri_EL_C_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50"/>
          <a:stretch>
            <a:fillRect/>
          </a:stretch>
        </p:blipFill>
        <p:spPr bwMode="auto">
          <a:xfrm>
            <a:off x="724033" y="568325"/>
            <a:ext cx="216177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79066" y="2338389"/>
            <a:ext cx="8420100" cy="765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79066" y="3598863"/>
            <a:ext cx="7470775" cy="9144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53269" y="4886325"/>
            <a:ext cx="2311400" cy="476250"/>
          </a:xfrm>
          <a:prstGeom prst="rect">
            <a:avLst/>
          </a:prstGeom>
        </p:spPr>
        <p:txBody>
          <a:bodyPr anchor="t"/>
          <a:lstStyle>
            <a:lvl1pPr>
              <a:defRPr sz="1400"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405188" y="6381750"/>
            <a:ext cx="3136900" cy="476250"/>
          </a:xfrm>
          <a:prstGeom prst="rect">
            <a:avLst/>
          </a:prstGeom>
        </p:spPr>
        <p:txBody>
          <a:bodyPr anchor="t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TW" b="0">
              <a:solidFill>
                <a:prstClr val="white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</p:spPr>
        <p:txBody>
          <a:bodyPr anchor="t"/>
          <a:lstStyle>
            <a:lvl1pPr fontAlgn="base">
              <a:defRPr/>
            </a:lvl1pPr>
          </a:lstStyle>
          <a:p>
            <a:pPr>
              <a:defRPr/>
            </a:pPr>
            <a:fld id="{0C36FFF8-C681-4496-B3F9-4CEE386DF600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  <p:pic>
        <p:nvPicPr>
          <p:cNvPr id="9" name="Picture 2" descr="https://cip.itri.org.tw/secure/TXT/RESTRICTED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5381" y="79376"/>
            <a:ext cx="1361672" cy="51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80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10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9FE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b="0" dirty="0">
              <a:solidFill>
                <a:prstClr val="black"/>
              </a:solidFill>
              <a:latin typeface="Arial"/>
              <a:ea typeface="標楷體" pitchFamily="65" charset="-12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7340" y="1412875"/>
            <a:ext cx="9061582" cy="47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6"/>
            <a:ext cx="6191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ctr">
              <a:defRPr sz="1200">
                <a:solidFill>
                  <a:schemeClr val="bg1"/>
                </a:solidFill>
                <a:ea typeface="微軟正黑體" pitchFamily="34" charset="-120"/>
              </a:defRPr>
            </a:lvl1pPr>
          </a:lstStyle>
          <a:p>
            <a:pPr>
              <a:defRPr/>
            </a:pPr>
            <a:fld id="{6CA5811C-9966-4559-978D-5116E8C9015C}" type="slidenum">
              <a:rPr lang="en-US" altLang="zh-TW" b="0">
                <a:solidFill>
                  <a:prstClr val="white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TW" b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1033" name="Picture 9" descr="itri_EL_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26" y="107950"/>
            <a:ext cx="2488914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300706" y="188641"/>
            <a:ext cx="610354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10" name="Picture 23" descr="限閱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9407" y="132732"/>
            <a:ext cx="114058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9"/>
          <p:cNvSpPr txBox="1">
            <a:spLocks noChangeArrowheads="1"/>
          </p:cNvSpPr>
          <p:nvPr userDrawn="1"/>
        </p:nvSpPr>
        <p:spPr bwMode="auto">
          <a:xfrm>
            <a:off x="266263" y="6529388"/>
            <a:ext cx="6582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工業技術研究院機密資料 禁止複製、轉載、外流    </a:t>
            </a:r>
            <a:r>
              <a:rPr lang="en-US" altLang="zh-TW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│ ITRI  CONFIDENTIAL  DOCUMENT  DO  NOT  COPY  OR  DISTRIBUTE</a:t>
            </a:r>
            <a:r>
              <a:rPr lang="en-US" altLang="zh-TW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554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816" r:id="rId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9FE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b="0" dirty="0">
              <a:solidFill>
                <a:prstClr val="black"/>
              </a:solidFill>
              <a:latin typeface="Arial"/>
              <a:ea typeface="標楷體" pitchFamily="65" charset="-12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7340" y="1412875"/>
            <a:ext cx="9061582" cy="47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6"/>
            <a:ext cx="6191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ctr">
              <a:defRPr sz="1200">
                <a:solidFill>
                  <a:schemeClr val="bg1"/>
                </a:solidFill>
                <a:ea typeface="微軟正黑體" pitchFamily="34" charset="-120"/>
              </a:defRPr>
            </a:lvl1pPr>
          </a:lstStyle>
          <a:p>
            <a:pPr>
              <a:defRPr/>
            </a:pPr>
            <a:fld id="{6CA5811C-9966-4559-978D-5116E8C9015C}" type="slidenum">
              <a:rPr lang="en-US" altLang="zh-TW" b="0">
                <a:solidFill>
                  <a:prstClr val="white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TW" b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1033" name="Picture 9" descr="itri_EL_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26" y="107950"/>
            <a:ext cx="2488914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300706" y="188641"/>
            <a:ext cx="610354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10" name="Picture 23" descr="限閱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9407" y="132732"/>
            <a:ext cx="114058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9"/>
          <p:cNvSpPr txBox="1">
            <a:spLocks noChangeArrowheads="1"/>
          </p:cNvSpPr>
          <p:nvPr userDrawn="1"/>
        </p:nvSpPr>
        <p:spPr bwMode="auto">
          <a:xfrm>
            <a:off x="266263" y="6529388"/>
            <a:ext cx="6582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工業技術研究院機密資料 禁止複製、轉載、外流    </a:t>
            </a:r>
            <a:r>
              <a:rPr lang="en-US" altLang="zh-TW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│ ITRI  CONFIDENTIAL  DOCUMENT  DO  NOT  COPY  OR  DISTRIBUTE</a:t>
            </a:r>
            <a:r>
              <a:rPr lang="en-US" altLang="zh-TW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5144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2"/>
          <p:cNvSpPr>
            <a:spLocks noChangeArrowheads="1"/>
          </p:cNvSpPr>
          <p:nvPr userDrawn="1"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B2B3"/>
          </a:solidFill>
          <a:ln>
            <a:noFill/>
          </a:ln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title"/>
          </p:nvPr>
        </p:nvSpPr>
        <p:spPr bwMode="auto">
          <a:xfrm>
            <a:off x="488421" y="264920"/>
            <a:ext cx="8974812" cy="94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4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1" y="1439864"/>
            <a:ext cx="8967932" cy="47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9743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9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75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1A71FFAD-F905-4792-971B-681FA4F61CA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3" name="Line 50"/>
          <p:cNvSpPr>
            <a:spLocks noChangeShapeType="1"/>
          </p:cNvSpPr>
          <p:nvPr/>
        </p:nvSpPr>
        <p:spPr bwMode="auto">
          <a:xfrm>
            <a:off x="9907722" y="6202363"/>
            <a:ext cx="93900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4" name="Line 51"/>
          <p:cNvSpPr>
            <a:spLocks noChangeShapeType="1"/>
          </p:cNvSpPr>
          <p:nvPr/>
        </p:nvSpPr>
        <p:spPr bwMode="auto">
          <a:xfrm rot="5400000">
            <a:off x="8143215" y="7127876"/>
            <a:ext cx="5365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6922" y="254787"/>
            <a:ext cx="554721" cy="31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-9344" y="6610192"/>
            <a:ext cx="5786554" cy="21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l"/>
            <a:r>
              <a:rPr lang="zh-TW" altLang="en-US" sz="813" dirty="0">
                <a:solidFill>
                  <a:schemeClr val="bg1"/>
                </a:solidFill>
                <a:latin typeface="+mj-ea"/>
                <a:ea typeface="+mj-ea"/>
              </a:rPr>
              <a:t>工業技術研究院機密資料 禁止複製、轉載、外流 </a:t>
            </a:r>
            <a:r>
              <a:rPr lang="en-US" altLang="zh-TW" sz="813" dirty="0">
                <a:solidFill>
                  <a:schemeClr val="bg1"/>
                </a:solidFill>
                <a:latin typeface="+mj-ea"/>
                <a:ea typeface="+mj-ea"/>
              </a:rPr>
              <a:t>ITRI CONFIDENTIAL DOCUMENT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05704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925">
          <a:solidFill>
            <a:srgbClr val="00B2B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5pPr>
      <a:lvl6pPr marL="371475" algn="l" rtl="0" fontAlgn="base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6pPr>
      <a:lvl7pPr marL="742950" algn="l" rtl="0" fontAlgn="base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7pPr>
      <a:lvl8pPr marL="1114425" algn="l" rtl="0" fontAlgn="base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8pPr>
      <a:lvl9pPr marL="1485900" algn="l" rtl="0" fontAlgn="base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9pPr>
    </p:titleStyle>
    <p:bodyStyle>
      <a:lvl1pPr marL="278606" indent="-278606" algn="l" rtl="0" eaLnBrk="0" fontAlgn="base" hangingPunct="0">
        <a:spcBef>
          <a:spcPct val="20000"/>
        </a:spcBef>
        <a:spcAft>
          <a:spcPct val="0"/>
        </a:spcAft>
        <a:buChar char="•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603647" indent="-232172" algn="l" rtl="0" eaLnBrk="0" fontAlgn="base" hangingPunct="0">
        <a:spcBef>
          <a:spcPct val="20000"/>
        </a:spcBef>
        <a:spcAft>
          <a:spcPct val="0"/>
        </a:spcAft>
        <a:buChar char="–"/>
        <a:defRPr kumimoji="1" sz="2275">
          <a:solidFill>
            <a:schemeClr val="tx1"/>
          </a:solidFill>
          <a:latin typeface="+mn-lt"/>
          <a:ea typeface="+mn-ea"/>
        </a:defRPr>
      </a:lvl2pPr>
      <a:lvl3pPr marL="928688" indent="-185738" algn="l" rtl="0" eaLnBrk="0" fontAlgn="base" hangingPunct="0">
        <a:spcBef>
          <a:spcPct val="20000"/>
        </a:spcBef>
        <a:spcAft>
          <a:spcPct val="0"/>
        </a:spcAft>
        <a:buChar char="•"/>
        <a:defRPr kumimoji="1" sz="1950">
          <a:solidFill>
            <a:schemeClr val="tx1"/>
          </a:solidFill>
          <a:latin typeface="+mn-lt"/>
          <a:ea typeface="+mn-ea"/>
        </a:defRPr>
      </a:lvl3pPr>
      <a:lvl4pPr marL="1300163" indent="-185738" algn="l" rtl="0" eaLnBrk="0" fontAlgn="base" hangingPunct="0">
        <a:spcBef>
          <a:spcPct val="20000"/>
        </a:spcBef>
        <a:spcAft>
          <a:spcPct val="0"/>
        </a:spcAft>
        <a:buChar char="–"/>
        <a:defRPr kumimoji="1" sz="1625">
          <a:solidFill>
            <a:schemeClr val="tx1"/>
          </a:solidFill>
          <a:latin typeface="+mn-lt"/>
          <a:ea typeface="+mn-ea"/>
        </a:defRPr>
      </a:lvl4pPr>
      <a:lvl5pPr marL="1671638" indent="-185738" algn="l" rtl="0" eaLnBrk="0" fontAlgn="base" hangingPunct="0">
        <a:spcBef>
          <a:spcPct val="20000"/>
        </a:spcBef>
        <a:spcAft>
          <a:spcPct val="0"/>
        </a:spcAft>
        <a:buChar char="»"/>
        <a:defRPr kumimoji="1" sz="1625">
          <a:solidFill>
            <a:schemeClr val="tx1"/>
          </a:solidFill>
          <a:latin typeface="+mn-lt"/>
          <a:ea typeface="+mn-ea"/>
        </a:defRPr>
      </a:lvl5pPr>
      <a:lvl6pPr marL="2043113" indent="-185738" algn="l" rtl="0" fontAlgn="base">
        <a:spcBef>
          <a:spcPct val="20000"/>
        </a:spcBef>
        <a:spcAft>
          <a:spcPct val="0"/>
        </a:spcAft>
        <a:buChar char="»"/>
        <a:defRPr kumimoji="1" sz="1625">
          <a:solidFill>
            <a:schemeClr val="tx1"/>
          </a:solidFill>
          <a:latin typeface="+mn-lt"/>
          <a:ea typeface="+mn-ea"/>
        </a:defRPr>
      </a:lvl6pPr>
      <a:lvl7pPr marL="2414588" indent="-185738" algn="l" rtl="0" fontAlgn="base">
        <a:spcBef>
          <a:spcPct val="20000"/>
        </a:spcBef>
        <a:spcAft>
          <a:spcPct val="0"/>
        </a:spcAft>
        <a:buChar char="»"/>
        <a:defRPr kumimoji="1" sz="1625">
          <a:solidFill>
            <a:schemeClr val="tx1"/>
          </a:solidFill>
          <a:latin typeface="+mn-lt"/>
          <a:ea typeface="+mn-ea"/>
        </a:defRPr>
      </a:lvl7pPr>
      <a:lvl8pPr marL="2786063" indent="-185738" algn="l" rtl="0" fontAlgn="base">
        <a:spcBef>
          <a:spcPct val="20000"/>
        </a:spcBef>
        <a:spcAft>
          <a:spcPct val="0"/>
        </a:spcAft>
        <a:buChar char="»"/>
        <a:defRPr kumimoji="1" sz="1625">
          <a:solidFill>
            <a:schemeClr val="tx1"/>
          </a:solidFill>
          <a:latin typeface="+mn-lt"/>
          <a:ea typeface="+mn-ea"/>
        </a:defRPr>
      </a:lvl8pPr>
      <a:lvl9pPr marL="3157538" indent="-185738" algn="l" rtl="0" fontAlgn="base">
        <a:spcBef>
          <a:spcPct val="20000"/>
        </a:spcBef>
        <a:spcAft>
          <a:spcPct val="0"/>
        </a:spcAft>
        <a:buChar char="»"/>
        <a:defRPr kumimoji="1" sz="16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AEA107E-6736-4591-9B8C-9EAB1552822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6037" y="149451"/>
            <a:ext cx="81752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2">
            <a:extLst>
              <a:ext uri="{FF2B5EF4-FFF2-40B4-BE49-F238E27FC236}">
                <a16:creationId xmlns:a16="http://schemas.microsoft.com/office/drawing/2014/main" id="{3B9E28BF-389E-4D82-9E78-902E407FA7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B2B3"/>
          </a:solidFill>
          <a:ln>
            <a:noFill/>
          </a:ln>
        </p:spPr>
        <p:txBody>
          <a:bodyPr wrap="none"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eaLnBrk="1" hangingPunct="1">
              <a:defRPr/>
            </a:pPr>
            <a:endParaRPr lang="zh-TW" altLang="en-US" sz="1400"/>
          </a:p>
        </p:txBody>
      </p:sp>
      <p:sp>
        <p:nvSpPr>
          <p:cNvPr id="4" name="Text Box 48">
            <a:extLst>
              <a:ext uri="{FF2B5EF4-FFF2-40B4-BE49-F238E27FC236}">
                <a16:creationId xmlns:a16="http://schemas.microsoft.com/office/drawing/2014/main" id="{7FC80A03-74D9-453F-AD55-B142FF7C48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624638"/>
            <a:ext cx="75391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l"/>
            <a:r>
              <a:rPr kumimoji="1" lang="zh-TW" altLang="en-US" sz="900" b="0" i="0" u="none" strike="noStrike" kern="1200" cap="none" dirty="0">
                <a:solidFill>
                  <a:schemeClr val="bg1"/>
                </a:solidFill>
                <a:latin typeface="+mj-ea"/>
                <a:ea typeface="新細明體" panose="02020500000000000000" pitchFamily="18" charset="-120"/>
                <a:cs typeface="+mn-cs"/>
                <a:sym typeface="Arial"/>
              </a:rPr>
              <a:t>工業技術研究院機密資料 禁止複製、轉載、外流 </a:t>
            </a:r>
            <a:r>
              <a:rPr kumimoji="1" lang="en-US" altLang="zh-TW" sz="900" b="0" i="0" u="none" strike="noStrike" kern="1200" cap="none" dirty="0">
                <a:solidFill>
                  <a:schemeClr val="bg1"/>
                </a:solidFill>
                <a:latin typeface="+mj-ea"/>
                <a:ea typeface="新細明體" panose="02020500000000000000" pitchFamily="18" charset="-120"/>
                <a:cs typeface="+mn-cs"/>
                <a:sym typeface="Arial"/>
              </a:rPr>
              <a:t>ITRI CONFIDENTIAL DOCUMENT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84706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9FE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b="0" dirty="0">
              <a:solidFill>
                <a:prstClr val="black"/>
              </a:solidFill>
              <a:latin typeface="Arial"/>
              <a:ea typeface="標楷體" pitchFamily="65" charset="-12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7340" y="1412875"/>
            <a:ext cx="9061582" cy="47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6"/>
            <a:ext cx="6191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ctr">
              <a:defRPr sz="1200">
                <a:solidFill>
                  <a:schemeClr val="bg1"/>
                </a:solidFill>
                <a:ea typeface="微軟正黑體" pitchFamily="34" charset="-120"/>
              </a:defRPr>
            </a:lvl1pPr>
          </a:lstStyle>
          <a:p>
            <a:pPr>
              <a:defRPr/>
            </a:pPr>
            <a:fld id="{6CA5811C-9966-4559-978D-5116E8C9015C}" type="slidenum">
              <a:rPr lang="en-US" altLang="zh-TW" b="0">
                <a:solidFill>
                  <a:prstClr val="white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TW" b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1033" name="Picture 9" descr="itri_EL_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107950"/>
            <a:ext cx="2488914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300706" y="188641"/>
            <a:ext cx="610354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10" name="Picture 23" descr="限閱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407" y="132732"/>
            <a:ext cx="114058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9"/>
          <p:cNvSpPr txBox="1">
            <a:spLocks noChangeArrowheads="1"/>
          </p:cNvSpPr>
          <p:nvPr userDrawn="1"/>
        </p:nvSpPr>
        <p:spPr bwMode="auto">
          <a:xfrm>
            <a:off x="266263" y="6529388"/>
            <a:ext cx="6582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工業技術研究院機密資料 禁止複製、轉載、外流    </a:t>
            </a:r>
            <a:r>
              <a:rPr lang="en-US" altLang="zh-TW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│ ITRI  CONFIDENTIAL  DOCUMENT  DO  NOT  COPY  OR  DISTRIBUTE</a:t>
            </a:r>
            <a:r>
              <a:rPr lang="en-US" altLang="zh-TW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945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形 25">
            <a:extLst>
              <a:ext uri="{FF2B5EF4-FFF2-40B4-BE49-F238E27FC236}">
                <a16:creationId xmlns:a16="http://schemas.microsoft.com/office/drawing/2014/main" id="{F0D07CCA-2A03-4921-9D19-24555E080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730" y="4030256"/>
            <a:ext cx="8364536" cy="239404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EC031C-89B6-4CC2-A7DD-F95DDCF6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fld id="{74142FB5-5C8D-4FFE-9D8F-5EA4B76AAE40}" type="slidenum">
              <a:rPr kumimoji="0" lang="zh-TW" altLang="en-US" b="0">
                <a:solidFill>
                  <a:prstClr val="white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pPr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kumimoji="0" lang="zh-TW" altLang="en-US" b="0" dirty="0">
              <a:solidFill>
                <a:prstClr val="white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90F7C7-062B-4883-911B-2953CDAEACBE}"/>
              </a:ext>
            </a:extLst>
          </p:cNvPr>
          <p:cNvSpPr txBox="1"/>
          <p:nvPr/>
        </p:nvSpPr>
        <p:spPr>
          <a:xfrm>
            <a:off x="1568981" y="99226"/>
            <a:ext cx="72138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內、外規格可行性分析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(9/17)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FF0000"/>
                </a:solidFill>
                <a:latin typeface="Gill Sans MT"/>
                <a:ea typeface="微軟正黑體" panose="020B0604030504040204" pitchFamily="34" charset="-120"/>
              </a:rPr>
              <a:t>透顯</a:t>
            </a:r>
            <a:r>
              <a:rPr lang="zh-TW" altLang="en-US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盲區的動物追跡 </a:t>
            </a:r>
            <a:r>
              <a:rPr lang="en-US" altLang="zh-TW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- 1)</a:t>
            </a:r>
          </a:p>
        </p:txBody>
      </p: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432FC985-4F4D-4BEB-90E8-50E17FAD93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4434146"/>
              </p:ext>
            </p:extLst>
          </p:nvPr>
        </p:nvGraphicFramePr>
        <p:xfrm>
          <a:off x="429381" y="1159825"/>
          <a:ext cx="925648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26">
                  <a:extLst>
                    <a:ext uri="{9D8B030D-6E8A-4147-A177-3AD203B41FA5}">
                      <a16:colId xmlns:a16="http://schemas.microsoft.com/office/drawing/2014/main" val="1754993243"/>
                    </a:ext>
                  </a:extLst>
                </a:gridCol>
                <a:gridCol w="2042236">
                  <a:extLst>
                    <a:ext uri="{9D8B030D-6E8A-4147-A177-3AD203B41FA5}">
                      <a16:colId xmlns:a16="http://schemas.microsoft.com/office/drawing/2014/main" val="238196827"/>
                    </a:ext>
                  </a:extLst>
                </a:gridCol>
                <a:gridCol w="1431388">
                  <a:extLst>
                    <a:ext uri="{9D8B030D-6E8A-4147-A177-3AD203B41FA5}">
                      <a16:colId xmlns:a16="http://schemas.microsoft.com/office/drawing/2014/main" val="2825411119"/>
                    </a:ext>
                  </a:extLst>
                </a:gridCol>
                <a:gridCol w="1385804">
                  <a:extLst>
                    <a:ext uri="{9D8B030D-6E8A-4147-A177-3AD203B41FA5}">
                      <a16:colId xmlns:a16="http://schemas.microsoft.com/office/drawing/2014/main" val="3027774268"/>
                    </a:ext>
                  </a:extLst>
                </a:gridCol>
                <a:gridCol w="2824932">
                  <a:extLst>
                    <a:ext uri="{9D8B030D-6E8A-4147-A177-3AD203B41FA5}">
                      <a16:colId xmlns:a16="http://schemas.microsoft.com/office/drawing/2014/main" val="3411671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0297896"/>
                    </a:ext>
                  </a:extLst>
                </a:gridCol>
              </a:tblGrid>
              <a:tr h="3926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熊的位置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攝影機的資料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顯示裝置轉向可達？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UI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顯示方式</a:t>
                      </a:r>
                      <a:endParaRPr lang="en-US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對著某個角度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問問黑熊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16246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No.1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在回家的廊道中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獸舍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唯有黑熊廊道攝影機拍到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(9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對著棲架</a:t>
                      </a:r>
                      <a:r>
                        <a:rPr lang="en-US" altLang="zh-TW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r>
                        <a:rPr lang="zh-TW" altLang="en-US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波比躲在室內乘涼，點選</a:t>
                      </a:r>
                      <a:r>
                        <a:rPr lang="en-US" altLang="zh-TW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LIVE</a:t>
                      </a:r>
                      <a:r>
                        <a:rPr lang="zh-TW" altLang="en-US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即時影像看波比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20597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No.2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在棲架與展台間的走廊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對著區域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找找看，波比喜歡走在玻璃落地窗附近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行走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07659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No.3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在棲架更高層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爬樹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對著區域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3/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棲架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哇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! 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波比在棲架高處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站立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40887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No.4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右側玻璃靠近廊道的走廊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對著區域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找找看，波比喜歡走在玻璃落地窗附近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行走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17236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No.5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右側玻璃的樑柱內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對著區域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找找看，波比喜歡走在玻璃落地窗附近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行走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89298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No.6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被樹擋住的後方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對著區域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找找看，波比躲在樹後面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站立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382823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B877133F-D412-421E-BE76-18CC70AC201E}"/>
              </a:ext>
            </a:extLst>
          </p:cNvPr>
          <p:cNvSpPr/>
          <p:nvPr/>
        </p:nvSpPr>
        <p:spPr bwMode="auto">
          <a:xfrm>
            <a:off x="982884" y="6312467"/>
            <a:ext cx="4350152" cy="29829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b="0" dirty="0">
                <a:latin typeface="Arial" charset="0"/>
                <a:ea typeface="標楷體" pitchFamily="65" charset="-120"/>
              </a:rPr>
              <a:t>2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340A3E-6994-4AB3-95E8-AE94E7889330}"/>
              </a:ext>
            </a:extLst>
          </p:cNvPr>
          <p:cNvSpPr/>
          <p:nvPr/>
        </p:nvSpPr>
        <p:spPr bwMode="auto">
          <a:xfrm>
            <a:off x="5333036" y="6313677"/>
            <a:ext cx="3620464" cy="295395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b="0" dirty="0">
                <a:latin typeface="Arial" charset="0"/>
                <a:ea typeface="標楷體" pitchFamily="65" charset="-120"/>
              </a:rPr>
              <a:t>4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70ABF51-BE28-40FE-B7E7-C88787A3061E}"/>
              </a:ext>
            </a:extLst>
          </p:cNvPr>
          <p:cNvSpPr/>
          <p:nvPr/>
        </p:nvSpPr>
        <p:spPr bwMode="auto">
          <a:xfrm>
            <a:off x="8639176" y="6034762"/>
            <a:ext cx="283941" cy="32810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b="0" dirty="0">
                <a:latin typeface="Arial" charset="0"/>
                <a:ea typeface="標楷體" pitchFamily="65" charset="-120"/>
              </a:rPr>
              <a:t>5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B8918BD1-83B4-427C-8BBC-ADDFFD527725}"/>
              </a:ext>
            </a:extLst>
          </p:cNvPr>
          <p:cNvSpPr/>
          <p:nvPr/>
        </p:nvSpPr>
        <p:spPr bwMode="auto">
          <a:xfrm>
            <a:off x="2562226" y="4893480"/>
            <a:ext cx="466725" cy="46857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b="0" dirty="0">
                <a:latin typeface="Arial" charset="0"/>
                <a:ea typeface="標楷體" pitchFamily="65" charset="-120"/>
              </a:rPr>
              <a:t>3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F04C9A27-8A08-433B-9636-3B4860048177}"/>
              </a:ext>
            </a:extLst>
          </p:cNvPr>
          <p:cNvSpPr/>
          <p:nvPr/>
        </p:nvSpPr>
        <p:spPr bwMode="auto">
          <a:xfrm>
            <a:off x="2456410" y="5678508"/>
            <a:ext cx="820191" cy="387752"/>
          </a:xfrm>
          <a:prstGeom prst="ellipse">
            <a:avLst/>
          </a:prstGeom>
          <a:solidFill>
            <a:srgbClr val="FF00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zh-TW" dirty="0">
                <a:latin typeface="Arial" charset="0"/>
                <a:ea typeface="標楷體" pitchFamily="65" charset="-120"/>
              </a:rPr>
              <a:t>6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CE18610-6BC3-49A7-9FA6-C5181D8A904B}"/>
              </a:ext>
            </a:extLst>
          </p:cNvPr>
          <p:cNvSpPr/>
          <p:nvPr/>
        </p:nvSpPr>
        <p:spPr bwMode="auto">
          <a:xfrm>
            <a:off x="3504236" y="5756277"/>
            <a:ext cx="487101" cy="387752"/>
          </a:xfrm>
          <a:prstGeom prst="ellipse">
            <a:avLst/>
          </a:prstGeom>
          <a:solidFill>
            <a:srgbClr val="FF00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zh-TW" dirty="0">
                <a:latin typeface="Arial" charset="0"/>
                <a:ea typeface="標楷體" pitchFamily="65" charset="-120"/>
              </a:rPr>
              <a:t>6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AD2EC8F-9A41-4AA6-AFA4-58EA33F8CEC2}"/>
              </a:ext>
            </a:extLst>
          </p:cNvPr>
          <p:cNvSpPr/>
          <p:nvPr/>
        </p:nvSpPr>
        <p:spPr bwMode="auto">
          <a:xfrm>
            <a:off x="5117915" y="5796851"/>
            <a:ext cx="487101" cy="387752"/>
          </a:xfrm>
          <a:prstGeom prst="ellipse">
            <a:avLst/>
          </a:prstGeom>
          <a:solidFill>
            <a:srgbClr val="FF00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zh-TW" dirty="0">
                <a:latin typeface="Arial" charset="0"/>
                <a:ea typeface="標楷體" pitchFamily="65" charset="-120"/>
              </a:rPr>
              <a:t>6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873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10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8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820C13-371D-4780-95CE-4D55D7810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641"/>
            <a:ext cx="9906000" cy="55721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594D8A-3C32-493D-960E-5A921961B900}"/>
              </a:ext>
            </a:extLst>
          </p:cNvPr>
          <p:cNvSpPr/>
          <p:nvPr/>
        </p:nvSpPr>
        <p:spPr bwMode="auto">
          <a:xfrm>
            <a:off x="7708348" y="4739069"/>
            <a:ext cx="1351722" cy="1577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935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11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9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351AAA-1BE7-40BD-ABD5-2FAAFCD14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554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1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形 25">
            <a:extLst>
              <a:ext uri="{FF2B5EF4-FFF2-40B4-BE49-F238E27FC236}">
                <a16:creationId xmlns:a16="http://schemas.microsoft.com/office/drawing/2014/main" id="{F0D07CCA-2A03-4921-9D19-24555E080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730" y="4030256"/>
            <a:ext cx="8364536" cy="239404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EC031C-89B6-4CC2-A7DD-F95DDCF6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fld id="{74142FB5-5C8D-4FFE-9D8F-5EA4B76AAE40}" type="slidenum">
              <a:rPr kumimoji="0" lang="zh-TW" altLang="en-US" b="0">
                <a:solidFill>
                  <a:prstClr val="white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pPr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kumimoji="0" lang="zh-TW" altLang="en-US" b="0" dirty="0">
              <a:solidFill>
                <a:prstClr val="white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90F7C7-062B-4883-911B-2953CDAEACBE}"/>
              </a:ext>
            </a:extLst>
          </p:cNvPr>
          <p:cNvSpPr txBox="1"/>
          <p:nvPr/>
        </p:nvSpPr>
        <p:spPr>
          <a:xfrm>
            <a:off x="1568981" y="99226"/>
            <a:ext cx="72138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內、外規格可行性分析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(9/17)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FF0000"/>
                </a:solidFill>
                <a:latin typeface="Gill Sans MT"/>
                <a:ea typeface="微軟正黑體" panose="020B0604030504040204" pitchFamily="34" charset="-120"/>
              </a:rPr>
              <a:t>透顯</a:t>
            </a:r>
            <a:r>
              <a:rPr lang="zh-TW" altLang="en-US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盲區的動物追跡 </a:t>
            </a:r>
            <a:r>
              <a:rPr lang="en-US" altLang="zh-TW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- 11)</a:t>
            </a:r>
          </a:p>
        </p:txBody>
      </p: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432FC985-4F4D-4BEB-90E8-50E17FAD93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863349"/>
              </p:ext>
            </p:extLst>
          </p:nvPr>
        </p:nvGraphicFramePr>
        <p:xfrm>
          <a:off x="355600" y="1159825"/>
          <a:ext cx="9256644" cy="236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067">
                  <a:extLst>
                    <a:ext uri="{9D8B030D-6E8A-4147-A177-3AD203B41FA5}">
                      <a16:colId xmlns:a16="http://schemas.microsoft.com/office/drawing/2014/main" val="1754993243"/>
                    </a:ext>
                  </a:extLst>
                </a:gridCol>
                <a:gridCol w="1628996">
                  <a:extLst>
                    <a:ext uri="{9D8B030D-6E8A-4147-A177-3AD203B41FA5}">
                      <a16:colId xmlns:a16="http://schemas.microsoft.com/office/drawing/2014/main" val="238196827"/>
                    </a:ext>
                  </a:extLst>
                </a:gridCol>
                <a:gridCol w="1566765">
                  <a:extLst>
                    <a:ext uri="{9D8B030D-6E8A-4147-A177-3AD203B41FA5}">
                      <a16:colId xmlns:a16="http://schemas.microsoft.com/office/drawing/2014/main" val="2825411119"/>
                    </a:ext>
                  </a:extLst>
                </a:gridCol>
                <a:gridCol w="1625211">
                  <a:extLst>
                    <a:ext uri="{9D8B030D-6E8A-4147-A177-3AD203B41FA5}">
                      <a16:colId xmlns:a16="http://schemas.microsoft.com/office/drawing/2014/main" val="3027774268"/>
                    </a:ext>
                  </a:extLst>
                </a:gridCol>
                <a:gridCol w="2116604">
                  <a:extLst>
                    <a:ext uri="{9D8B030D-6E8A-4147-A177-3AD203B41FA5}">
                      <a16:colId xmlns:a16="http://schemas.microsoft.com/office/drawing/2014/main" val="341167124"/>
                    </a:ext>
                  </a:extLst>
                </a:gridCol>
                <a:gridCol w="1701001">
                  <a:extLst>
                    <a:ext uri="{9D8B030D-6E8A-4147-A177-3AD203B41FA5}">
                      <a16:colId xmlns:a16="http://schemas.microsoft.com/office/drawing/2014/main" val="1345626515"/>
                    </a:ext>
                  </a:extLst>
                </a:gridCol>
              </a:tblGrid>
              <a:tr h="3926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熊的位置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攝影機的資料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顯示裝置轉向可達？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UI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預計顯示方式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問問黑熊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16246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No.9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場域邊界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遠方的熊在想什麼呢？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坐著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20597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No.10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場域邊界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遠方的熊在想什麼呢？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坐著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07659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No.11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場域邊界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遠方的熊在想什麼呢？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坐著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40887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No.12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場域邊界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遠方的熊在想什麼呢？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坐著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17236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水池的熊</a:t>
                      </a:r>
                      <a:endParaRPr lang="en-US" altLang="zh-TW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2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註</a:t>
                      </a:r>
                      <a:r>
                        <a:rPr lang="en-US" altLang="zh-TW" sz="12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2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不要描述熊的行為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波比與專用水池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站立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775400"/>
                  </a:ext>
                </a:extLst>
              </a:tr>
            </a:tbl>
          </a:graphicData>
        </a:graphic>
      </p:graphicFrame>
      <p:sp>
        <p:nvSpPr>
          <p:cNvPr id="13" name="橢圓 12">
            <a:extLst>
              <a:ext uri="{FF2B5EF4-FFF2-40B4-BE49-F238E27FC236}">
                <a16:creationId xmlns:a16="http://schemas.microsoft.com/office/drawing/2014/main" id="{D76E7A9B-E24A-4DC5-8209-24B3DBAC683F}"/>
              </a:ext>
            </a:extLst>
          </p:cNvPr>
          <p:cNvSpPr/>
          <p:nvPr/>
        </p:nvSpPr>
        <p:spPr bwMode="auto">
          <a:xfrm>
            <a:off x="1329833" y="5767016"/>
            <a:ext cx="839786" cy="269409"/>
          </a:xfrm>
          <a:prstGeom prst="ellipse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12966C6-711D-414B-B3C6-C225E8BE5827}"/>
              </a:ext>
            </a:extLst>
          </p:cNvPr>
          <p:cNvSpPr/>
          <p:nvPr/>
        </p:nvSpPr>
        <p:spPr bwMode="auto">
          <a:xfrm>
            <a:off x="4429702" y="5756277"/>
            <a:ext cx="487101" cy="254855"/>
          </a:xfrm>
          <a:prstGeom prst="ellipse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E58FF06-30A1-40E4-BFB9-72538C1F9B25}"/>
              </a:ext>
            </a:extLst>
          </p:cNvPr>
          <p:cNvSpPr/>
          <p:nvPr/>
        </p:nvSpPr>
        <p:spPr bwMode="auto">
          <a:xfrm>
            <a:off x="5799830" y="5740505"/>
            <a:ext cx="618640" cy="254855"/>
          </a:xfrm>
          <a:prstGeom prst="ellipse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DE3D962-314A-45F1-AB63-76FFF8780792}"/>
              </a:ext>
            </a:extLst>
          </p:cNvPr>
          <p:cNvSpPr/>
          <p:nvPr/>
        </p:nvSpPr>
        <p:spPr bwMode="auto">
          <a:xfrm>
            <a:off x="6926408" y="5735872"/>
            <a:ext cx="340201" cy="205519"/>
          </a:xfrm>
          <a:prstGeom prst="ellipse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BC0C5AE-FA6C-4B8E-B1A2-6F590E6C2957}"/>
              </a:ext>
            </a:extLst>
          </p:cNvPr>
          <p:cNvSpPr txBox="1"/>
          <p:nvPr/>
        </p:nvSpPr>
        <p:spPr>
          <a:xfrm>
            <a:off x="1530417" y="5706038"/>
            <a:ext cx="42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1A43E6D-5F03-493E-8D65-5AC22E6EA9AD}"/>
              </a:ext>
            </a:extLst>
          </p:cNvPr>
          <p:cNvSpPr txBox="1"/>
          <p:nvPr/>
        </p:nvSpPr>
        <p:spPr>
          <a:xfrm>
            <a:off x="4462578" y="56817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⑽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23DC838-6990-4680-A254-916F72CE85FD}"/>
              </a:ext>
            </a:extLst>
          </p:cNvPr>
          <p:cNvSpPr txBox="1"/>
          <p:nvPr/>
        </p:nvSpPr>
        <p:spPr>
          <a:xfrm>
            <a:off x="5917116" y="567428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⑾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650B91E-5DF1-4235-A759-359E5AEBBDA9}"/>
              </a:ext>
            </a:extLst>
          </p:cNvPr>
          <p:cNvSpPr txBox="1"/>
          <p:nvPr/>
        </p:nvSpPr>
        <p:spPr>
          <a:xfrm>
            <a:off x="6892498" y="565341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⑿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5" name="流程圖: 資料 4">
            <a:extLst>
              <a:ext uri="{FF2B5EF4-FFF2-40B4-BE49-F238E27FC236}">
                <a16:creationId xmlns:a16="http://schemas.microsoft.com/office/drawing/2014/main" id="{15198B52-E62E-477A-A6E8-3EA5BA34A348}"/>
              </a:ext>
            </a:extLst>
          </p:cNvPr>
          <p:cNvSpPr/>
          <p:nvPr/>
        </p:nvSpPr>
        <p:spPr bwMode="auto">
          <a:xfrm flipH="1">
            <a:off x="3721448" y="6031594"/>
            <a:ext cx="793125" cy="254855"/>
          </a:xfrm>
          <a:prstGeom prst="flowChartInputOutput">
            <a:avLst/>
          </a:prstGeom>
          <a:solidFill>
            <a:srgbClr val="FFFF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91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US" altLang="zh-TW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C82AC7-85C1-45AD-8B5E-DB0CF7375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381"/>
            <a:ext cx="9906000" cy="55721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51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B8CF90-8101-4548-9B2D-1E91FFC32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302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7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CA731F-DF1B-4B16-80AC-D5B982264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390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4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A326EF-42EE-4FB7-9F4F-F18BA1F04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050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93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7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5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CA6EC6-DBB6-48EE-A5A9-FBCE1A9F2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80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06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8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6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8476FF-2C53-49FC-B25C-F0EAADA397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389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0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9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7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B7E3E8-F55E-4A6E-BBD8-23876EE1D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63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55776"/>
      </p:ext>
    </p:extLst>
  </p:cSld>
  <p:clrMapOvr>
    <a:masterClrMapping/>
  </p:clrMapOvr>
</p:sld>
</file>

<file path=ppt/theme/theme1.xml><?xml version="1.0" encoding="utf-8"?>
<a:theme xmlns:a="http://schemas.openxmlformats.org/drawingml/2006/main" name="1_簡報內頁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簡報內頁">
      <a:majorFont>
        <a:latin typeface="Arial"/>
        <a:ea typeface="標楷體"/>
        <a:cs typeface="新細明體"/>
      </a:majorFont>
      <a:minorFont>
        <a:latin typeface="Arial"/>
        <a:ea typeface="標楷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1_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簡報內頁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簡報內頁">
      <a:majorFont>
        <a:latin typeface="Arial"/>
        <a:ea typeface="標楷體"/>
        <a:cs typeface="新細明體"/>
      </a:majorFont>
      <a:minorFont>
        <a:latin typeface="Arial"/>
        <a:ea typeface="標楷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1_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簡報內頁">
  <a:themeElements>
    <a:clrScheme name="J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CDC4"/>
      </a:accent1>
      <a:accent2>
        <a:srgbClr val="C7F464"/>
      </a:accent2>
      <a:accent3>
        <a:srgbClr val="FF6B6B"/>
      </a:accent3>
      <a:accent4>
        <a:srgbClr val="C44D58"/>
      </a:accent4>
      <a:accent5>
        <a:srgbClr val="556270"/>
      </a:accent5>
      <a:accent6>
        <a:srgbClr val="5B9BD5"/>
      </a:accent6>
      <a:hlink>
        <a:srgbClr val="0563C1"/>
      </a:hlink>
      <a:folHlink>
        <a:srgbClr val="954F72"/>
      </a:folHlink>
    </a:clrScheme>
    <a:fontScheme name="雅黑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簡報內頁">
  <a:themeElements>
    <a:clrScheme name="簡報內頁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簡報內頁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>
            <a:alpha val="60000"/>
          </a:srgbClr>
        </a:solidFill>
      </a:spPr>
      <a:bodyPr wrap="none">
        <a:spAutoFit/>
      </a:bodyPr>
      <a:lstStyle>
        <a:defPPr>
          <a:defRPr sz="12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簡報內頁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簡報內頁">
      <a:majorFont>
        <a:latin typeface="Arial"/>
        <a:ea typeface="標楷體"/>
        <a:cs typeface="新細明體"/>
      </a:majorFont>
      <a:minorFont>
        <a:latin typeface="Arial"/>
        <a:ea typeface="標楷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1_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70607</TotalTime>
  <Words>515</Words>
  <Application>Microsoft Office PowerPoint</Application>
  <PresentationFormat>A4 紙張 (210x297 公釐)</PresentationFormat>
  <Paragraphs>114</Paragraphs>
  <Slides>11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11</vt:i4>
      </vt:variant>
    </vt:vector>
  </HeadingPairs>
  <TitlesOfParts>
    <vt:vector size="23" baseType="lpstr">
      <vt:lpstr>Microsoft JhengHei Light</vt:lpstr>
      <vt:lpstr>Microsoft YaHei</vt:lpstr>
      <vt:lpstr>STZhongsong</vt:lpstr>
      <vt:lpstr>微軟正黑體</vt:lpstr>
      <vt:lpstr>Arial</vt:lpstr>
      <vt:lpstr>Calibri</vt:lpstr>
      <vt:lpstr>Gill Sans MT</vt:lpstr>
      <vt:lpstr>1_簡報內頁</vt:lpstr>
      <vt:lpstr>2_簡報內頁</vt:lpstr>
      <vt:lpstr>簡報內頁</vt:lpstr>
      <vt:lpstr>8_簡報內頁</vt:lpstr>
      <vt:lpstr>3_簡報內頁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itri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國合營運</dc:title>
  <dc:creator>Vivien</dc:creator>
  <cp:lastModifiedBy>Summer Yang</cp:lastModifiedBy>
  <cp:revision>7314</cp:revision>
  <dcterms:created xsi:type="dcterms:W3CDTF">2006-06-26T00:59:51Z</dcterms:created>
  <dcterms:modified xsi:type="dcterms:W3CDTF">2024-10-28T10:43:38Z</dcterms:modified>
</cp:coreProperties>
</file>